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DM Sans Medium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  <p:embeddedFont>
      <p:font typeface="Helvetica Neue Light"/>
      <p:regular r:id="rId75"/>
      <p:bold r:id="rId76"/>
      <p:italic r:id="rId77"/>
      <p:boldItalic r:id="rId78"/>
    </p:embeddedFont>
    <p:embeddedFont>
      <p:font typeface="Roboto Mono"/>
      <p:regular r:id="rId79"/>
      <p:bold r:id="rId80"/>
      <p:italic r:id="rId81"/>
      <p:boldItalic r:id="rId82"/>
    </p:embeddedFont>
    <p:embeddedFont>
      <p:font typeface="DM Sans"/>
      <p:regular r:id="rId83"/>
      <p:bold r:id="rId84"/>
      <p:italic r:id="rId85"/>
      <p:boldItalic r:id="rId86"/>
    </p:embeddedFont>
    <p:embeddedFont>
      <p:font typeface="JetBrains Mono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DMSans-bold.fntdata"/><Relationship Id="rId83" Type="http://schemas.openxmlformats.org/officeDocument/2006/relationships/font" Target="fonts/DMSans-regular.fntdata"/><Relationship Id="rId42" Type="http://schemas.openxmlformats.org/officeDocument/2006/relationships/slide" Target="slides/slide36.xml"/><Relationship Id="rId86" Type="http://schemas.openxmlformats.org/officeDocument/2006/relationships/font" Target="fonts/DMSans-boldItalic.fntdata"/><Relationship Id="rId41" Type="http://schemas.openxmlformats.org/officeDocument/2006/relationships/slide" Target="slides/slide35.xml"/><Relationship Id="rId85" Type="http://schemas.openxmlformats.org/officeDocument/2006/relationships/font" Target="fonts/DMSans-italic.fntdata"/><Relationship Id="rId44" Type="http://schemas.openxmlformats.org/officeDocument/2006/relationships/slide" Target="slides/slide38.xml"/><Relationship Id="rId88" Type="http://schemas.openxmlformats.org/officeDocument/2006/relationships/font" Target="fonts/JetBrainsMono-bold.fntdata"/><Relationship Id="rId43" Type="http://schemas.openxmlformats.org/officeDocument/2006/relationships/slide" Target="slides/slide37.xml"/><Relationship Id="rId87" Type="http://schemas.openxmlformats.org/officeDocument/2006/relationships/font" Target="fonts/JetBrainsMono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JetBrainsMono-italic.fntdata"/><Relationship Id="rId80" Type="http://schemas.openxmlformats.org/officeDocument/2006/relationships/font" Target="fonts/RobotoMono-bold.fntdata"/><Relationship Id="rId82" Type="http://schemas.openxmlformats.org/officeDocument/2006/relationships/font" Target="fonts/RobotoMono-boldItalic.fntdata"/><Relationship Id="rId81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5.xml"/><Relationship Id="rId75" Type="http://schemas.openxmlformats.org/officeDocument/2006/relationships/font" Target="fonts/HelveticaNeueLight-regular.fntdata"/><Relationship Id="rId30" Type="http://schemas.openxmlformats.org/officeDocument/2006/relationships/slide" Target="slides/slide24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Light-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Light-bold.fntdata"/><Relationship Id="rId35" Type="http://schemas.openxmlformats.org/officeDocument/2006/relationships/slide" Target="slides/slide29.xml"/><Relationship Id="rId79" Type="http://schemas.openxmlformats.org/officeDocument/2006/relationships/font" Target="fonts/RobotoMono-regular.fntdata"/><Relationship Id="rId34" Type="http://schemas.openxmlformats.org/officeDocument/2006/relationships/slide" Target="slides/slide28.xml"/><Relationship Id="rId78" Type="http://schemas.openxmlformats.org/officeDocument/2006/relationships/font" Target="fonts/HelveticaNeueLight-boldItalic.fntdata"/><Relationship Id="rId71" Type="http://schemas.openxmlformats.org/officeDocument/2006/relationships/font" Target="fonts/HelveticaNeue-regular.fntdata"/><Relationship Id="rId70" Type="http://schemas.openxmlformats.org/officeDocument/2006/relationships/font" Target="fonts/DMSansMedium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DMSansMedium-bold.fntdata"/><Relationship Id="rId23" Type="http://schemas.openxmlformats.org/officeDocument/2006/relationships/slide" Target="slides/slide17.xml"/><Relationship Id="rId67" Type="http://schemas.openxmlformats.org/officeDocument/2006/relationships/font" Target="fonts/DMSansMedium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DMSansMedium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schemas.openxmlformats.org/officeDocument/2006/relationships/font" Target="fonts/JetBrainsMon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d031f9c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d031f9c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D44C47"/>
                </a:solidFill>
              </a:rPr>
              <a:t>Importante:</a:t>
            </a:r>
            <a:r>
              <a:rPr lang="es">
                <a:solidFill>
                  <a:schemeClr val="dk1"/>
                </a:solidFill>
              </a:rPr>
              <a:t> en la carpeta del curso encontrarás herramientas para crear tu propia clase, lo que te permitirá ofrecer a tus estudiantes una experiencia completa y dinámica. Estas herramientas te servirán de apoyo visual para el contenido proporcionado.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0fbec7ba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40fbec7ba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0fbec7ba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0fbec7ba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0fbec7ba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0fbec7ba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0fbec7ba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40fbec7ba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0fbec7ba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0fbec7ba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0fbec7ba9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40fbec7ba9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0fbec7ba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40fbec7ba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Modelo de Playground: https://github.com/CoderContenidos/coderPython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0fbec7ba9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40fbec7ba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entrega deberá ser </a:t>
            </a:r>
            <a:r>
              <a:rPr b="1" lang="es">
                <a:solidFill>
                  <a:schemeClr val="dk1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individual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por plataforma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a86d6de7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ea86d6de7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(Sólo la primera clase)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d031f9caa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d031f9caa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d031f9c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d031f9c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d031f9caa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d031f9caa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f5033159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f503315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d031f9caa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d031f9caa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d031f9caa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3d031f9caa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d031f9caa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13d031f9caa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d031f9ca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d031f9ca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d031f9caa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d031f9caa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d4976ed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d4976ed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d4976ed6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d4976ed6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d4976ed6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13d4976ed6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40fbec7b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40fbec7b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Se presenta en la primera clase. </a:t>
            </a:r>
            <a:r>
              <a:rPr lang="es">
                <a:solidFill>
                  <a:schemeClr val="dk1"/>
                </a:solidFill>
                <a:highlight>
                  <a:schemeClr val="accent3"/>
                </a:highlight>
                <a:latin typeface="DM Sans"/>
                <a:ea typeface="DM Sans"/>
                <a:cs typeface="DM Sans"/>
                <a:sym typeface="DM Sans"/>
              </a:rPr>
              <a:t>Colocar el número de comisión correspondiente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Se debe editar y completar con los nombres del equipo a cargo. Se sugiere linkearlos a los perfiles de Linkedin (quienes quieran).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bf599debf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1bf599debf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d4976ed6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d4976ed6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d4976ed6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d4976ed6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d4976ed60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d4976ed60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4ae22d41c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4ae22d41c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4ae22d41c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4ae22d41c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Para profes/tutores: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si dan los tiempos, les sugerimos que consulten qué preguntas les resultaron más difíciles para identificar si es necesario reforzar algún tema de los vistos.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Link e repaso: https://view.genial.ly/63499d291508cc0013ea67d5/interactive-content-python-or-repaso-clase-0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1bf599deb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1bf599deb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1bf599deb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1bf599deb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bf599debf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bf599debf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1bf599deb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1bf599deb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0fbec7b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0fbec7b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(Sólo la primera clase)</a:t>
            </a:r>
            <a:b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Presentación de Estudiantes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Soporte: Encuesta de Zoom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¿Como crear encuestas de zoom? Disponible en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este video.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Presentación de los estudiantes. Generar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 para cada punto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(3 en total) con los siguientes ítems y opciones.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PAÍS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/ Opciones: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Argentina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Uruguay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Chile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Colombia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Perú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CONOCIMIENTOS PREVIOS DE </a:t>
            </a:r>
            <a:r>
              <a:rPr b="1" i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(TEMA RELACIONADO)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/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Opciones: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Nulo conocimiento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Poco conocimiento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Bastante conocimiento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ELEGISTE EL CURSO? /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Opciones: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Soy curioso/a y siempre quiero aprender más.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Quiero emprender o mejorar mi camino Freelance.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Quiero perfeccionar o desenvolverme de forma profesional o laboral.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Otro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1bf599deb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1bf599deb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1bf599debf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1bf599deb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1bf599deb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1bf599deb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1bf599debf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1bf599debf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compartir pantalla para mostrar el ejemplo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bf599debf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21bf599debf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compartir pantalla para mostrar el ejemplo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1bf599debf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21bf599debf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compartir pantalla para mostrar el ejemplo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bf599debf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21bf599debf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compartir pantalla para mostrar el ejemplo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1bf599debf_0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21bf599debf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Profesor/a: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compartir pantalla para mostrar el ejemplo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bf599debf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21bf599debf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1bf599debf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21bf599debf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0fbec7b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0fbec7b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bf599debf_0_5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21bf599debf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1bf599debf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1bf599debf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1bf599debf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1bf599debf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1bf599debf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1bf599debf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1bf599debf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21bf599debf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1bf599debf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21bf599debf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1bf599debf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21bf599debf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1bf599debf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21bf599debf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1bf599debf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21bf599debf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1bf599debf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21bf599debf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0fbec7ba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0fbec7ba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1bf599debf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1bf599debf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0fbec7ba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0fbec7ba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0fbec7ba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0fbec7ba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0fbec7ba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0fbec7ba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3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3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 1">
  <p:cSld name="SECTION_HEADER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5">
  <p:cSld name="SECTION_HEADER_1_1_1_1_1_1_1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3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6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 2">
  <p:cSld name="SECTION_HEADER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6">
  <p:cSld name="SECTION_HEADER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3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7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6">
  <p:cSld name="SECTION_HEADER_1_1_1_1_1_1_1_1_8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8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9">
  <p:cSld name="SECTION_HEADER_1_1_1_1_1_1_1_1_1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3">
  <p:cSld name="SECTION_HEADER_1_1_1_1_1_1_1_1_5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0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0" name="Google Shape;120;p4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4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8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 1">
  <p:cSld name="SECTION_HEADER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5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linkedin.com/in/johannesperez" TargetMode="External"/><Relationship Id="rId4" Type="http://schemas.openxmlformats.org/officeDocument/2006/relationships/hyperlink" Target="https://www.linkedin.com/in/german-david-lopez-772408196/" TargetMode="External"/><Relationship Id="rId5" Type="http://schemas.openxmlformats.org/officeDocument/2006/relationships/hyperlink" Target="https://github.com/johannesgperez/ProyectoFinalMain" TargetMode="External"/><Relationship Id="rId6" Type="http://schemas.openxmlformats.org/officeDocument/2006/relationships/hyperlink" Target="https://github.com/g3rm4nl0p3z/entrega1-lopez" TargetMode="External"/><Relationship Id="rId7" Type="http://schemas.openxmlformats.org/officeDocument/2006/relationships/image" Target="../media/image47.gif"/><Relationship Id="rId8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66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Relationship Id="rId7" Type="http://schemas.openxmlformats.org/officeDocument/2006/relationships/image" Target="../media/image62.png"/><Relationship Id="rId8" Type="http://schemas.openxmlformats.org/officeDocument/2006/relationships/image" Target="../media/image6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0.png"/><Relationship Id="rId4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watch?v=6npp93ZIQgM&amp;ab_channel=v%C3%ADctorRomero" TargetMode="External"/><Relationship Id="rId4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Relationship Id="rId4" Type="http://schemas.openxmlformats.org/officeDocument/2006/relationships/image" Target="../media/image2.png"/><Relationship Id="rId5" Type="http://schemas.openxmlformats.org/officeDocument/2006/relationships/hyperlink" Target="https://view.genial.ly/63499d291508cc0013ea67d5/interactive-content-python-or-repaso-clase-0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jp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mclibre.org/consultar/python/lecciones/python-variables.html#variables-definir" TargetMode="External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hyperlink" Target="https://www.mclibre.org/consultar/python/lecciones/python-variables.html#variables-definir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png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hyperlink" Target="https://www.mclibre.org/consultar/python/lecciones/python-variables.html#variables-definir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hyperlink" Target="https://www.mclibre.org/consultar/python/lecciones/python-variables.html#variables-definir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hyperlink" Target="https://www.mclibre.org/consultar/python/lecciones/python-variables.html#variables-definir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hyperlink" Target="https://www.mclibre.org/consultar/python/lecciones/python-variables.html#variables-definir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jpg"/><Relationship Id="rId4" Type="http://schemas.openxmlformats.org/officeDocument/2006/relationships/image" Target="../media/image1.png"/><Relationship Id="rId5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1.jpg"/><Relationship Id="rId4" Type="http://schemas.openxmlformats.org/officeDocument/2006/relationships/image" Target="../media/image1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1.jpg"/><Relationship Id="rId4" Type="http://schemas.openxmlformats.org/officeDocument/2006/relationships/image" Target="../media/image1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youtu.be/sNVjfMLofSg" TargetMode="External"/><Relationship Id="rId4" Type="http://schemas.openxmlformats.org/officeDocument/2006/relationships/hyperlink" Target="https://view.genial.ly/62066310bcc3830018b74898" TargetMode="External"/><Relationship Id="rId5" Type="http://schemas.openxmlformats.org/officeDocument/2006/relationships/hyperlink" Target="https://view.genial.ly/62066310bcc3830018b7489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¡Les damos la bienvenida!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0" name="Google Shape;150;p54"/>
          <p:cNvSpPr txBox="1"/>
          <p:nvPr/>
        </p:nvSpPr>
        <p:spPr>
          <a:xfrm>
            <a:off x="3315900" y="3421350"/>
            <a:ext cx="251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¿Comenzamos?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Man Dancing on Apple iOS 12.2" id="151" name="Google Shape;1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900" y="808750"/>
            <a:ext cx="876200" cy="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63"/>
          <p:cNvPicPr preferRelativeResize="0"/>
          <p:nvPr/>
        </p:nvPicPr>
        <p:blipFill rotWithShape="1">
          <a:blip r:embed="rId3">
            <a:alphaModFix/>
          </a:blip>
          <a:srcRect b="0" l="0" r="3567" t="0"/>
          <a:stretch/>
        </p:blipFill>
        <p:spPr>
          <a:xfrm>
            <a:off x="0" y="0"/>
            <a:ext cx="33059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3"/>
          <p:cNvSpPr/>
          <p:nvPr/>
        </p:nvSpPr>
        <p:spPr>
          <a:xfrm>
            <a:off x="3694625" y="873325"/>
            <a:ext cx="29268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63"/>
          <p:cNvSpPr txBox="1"/>
          <p:nvPr/>
        </p:nvSpPr>
        <p:spPr>
          <a:xfrm>
            <a:off x="3655625" y="655050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ACUERDOS Y COMPROMISOS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5" name="Google Shape;225;p63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Equipo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p63"/>
          <p:cNvSpPr txBox="1"/>
          <p:nvPr/>
        </p:nvSpPr>
        <p:spPr>
          <a:xfrm>
            <a:off x="3694625" y="1900775"/>
            <a:ext cx="47784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Intercambia ideas por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chat de la plataforma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Siempre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interactúa respetuosamente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te olvides de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valorar tu experiencia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educativa y de contarnos cómo te va.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4"/>
          <p:cNvSpPr txBox="1"/>
          <p:nvPr/>
        </p:nvSpPr>
        <p:spPr>
          <a:xfrm>
            <a:off x="1461300" y="1953000"/>
            <a:ext cx="62214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Interacciones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clase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5"/>
          <p:cNvSpPr/>
          <p:nvPr/>
        </p:nvSpPr>
        <p:spPr>
          <a:xfrm>
            <a:off x="588525" y="701375"/>
            <a:ext cx="2675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65"/>
          <p:cNvSpPr txBox="1"/>
          <p:nvPr/>
        </p:nvSpPr>
        <p:spPr>
          <a:xfrm>
            <a:off x="549525" y="468275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INTERACCIONES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65"/>
          <p:cNvSpPr/>
          <p:nvPr/>
        </p:nvSpPr>
        <p:spPr>
          <a:xfrm>
            <a:off x="588525" y="3523175"/>
            <a:ext cx="2625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65"/>
          <p:cNvSpPr txBox="1"/>
          <p:nvPr/>
        </p:nvSpPr>
        <p:spPr>
          <a:xfrm>
            <a:off x="549525" y="3290075"/>
            <a:ext cx="38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" name="Google Shape;240;p65"/>
          <p:cNvSpPr txBox="1"/>
          <p:nvPr/>
        </p:nvSpPr>
        <p:spPr>
          <a:xfrm>
            <a:off x="473350" y="929975"/>
            <a:ext cx="4806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Mientras el profesor explica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65"/>
          <p:cNvSpPr txBox="1"/>
          <p:nvPr/>
        </p:nvSpPr>
        <p:spPr>
          <a:xfrm>
            <a:off x="473350" y="2330675"/>
            <a:ext cx="4806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mantener una comunicación clara y fluida a lo largo de la clase, te proponemos mantener 2 reglas: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2" name="Google Shape;242;p65"/>
          <p:cNvCxnSpPr>
            <a:endCxn id="243" idx="2"/>
          </p:cNvCxnSpPr>
          <p:nvPr/>
        </p:nvCxnSpPr>
        <p:spPr>
          <a:xfrm rot="10800000">
            <a:off x="3106125" y="4098275"/>
            <a:ext cx="2229900" cy="175200"/>
          </a:xfrm>
          <a:prstGeom prst="bentConnector2">
            <a:avLst/>
          </a:prstGeom>
          <a:noFill/>
          <a:ln cap="flat" cmpd="sng" w="9525">
            <a:solidFill>
              <a:srgbClr val="83AEFB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43" name="Google Shape;243;p65"/>
          <p:cNvSpPr txBox="1"/>
          <p:nvPr/>
        </p:nvSpPr>
        <p:spPr>
          <a:xfrm>
            <a:off x="932625" y="3290075"/>
            <a:ext cx="4347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tienes dudas durante la explicación, debes consultarle directamente por privado a tu tutor por el chat de Zoom.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4" name="Google Shape;244;p65" title="captura de pantalla de chat ficticio de zoom donde se destaca la opción de cambiar a quién dirijo el mensaje (todos o hacia alguien en privado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196" y="689850"/>
            <a:ext cx="3228478" cy="371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65"/>
          <p:cNvSpPr/>
          <p:nvPr/>
        </p:nvSpPr>
        <p:spPr>
          <a:xfrm>
            <a:off x="5732025" y="3560750"/>
            <a:ext cx="1459200" cy="33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66" title="captura de pantalla de chat ficticio de zoom donde se destaca la opción de cambiar a quién dirijo el mensaje (todos o hacia alguien en privado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197" y="689850"/>
            <a:ext cx="3228478" cy="371274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66"/>
          <p:cNvSpPr/>
          <p:nvPr/>
        </p:nvSpPr>
        <p:spPr>
          <a:xfrm>
            <a:off x="588525" y="2563775"/>
            <a:ext cx="2625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66"/>
          <p:cNvSpPr txBox="1"/>
          <p:nvPr/>
        </p:nvSpPr>
        <p:spPr>
          <a:xfrm>
            <a:off x="549525" y="2330675"/>
            <a:ext cx="38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66"/>
          <p:cNvSpPr/>
          <p:nvPr/>
        </p:nvSpPr>
        <p:spPr>
          <a:xfrm>
            <a:off x="588525" y="701375"/>
            <a:ext cx="2675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66"/>
          <p:cNvSpPr txBox="1"/>
          <p:nvPr/>
        </p:nvSpPr>
        <p:spPr>
          <a:xfrm>
            <a:off x="549525" y="468275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INTERACCIONES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" name="Google Shape;255;p66"/>
          <p:cNvSpPr txBox="1"/>
          <p:nvPr/>
        </p:nvSpPr>
        <p:spPr>
          <a:xfrm>
            <a:off x="932625" y="2330675"/>
            <a:ext cx="4347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Entre contenido y contenido, se abrirán breves espacios de consulta. Allí puedes escribir en el chat tu pregunta.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¡Tu duda puede ayudar a otras personas!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olvides seleccionar “todos” para que todos puedan leerte (y no solo tu tutor).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6" name="Google Shape;256;p66"/>
          <p:cNvSpPr txBox="1"/>
          <p:nvPr/>
        </p:nvSpPr>
        <p:spPr>
          <a:xfrm>
            <a:off x="473350" y="929975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Espacios para consultas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" name="Google Shape;257;p66"/>
          <p:cNvSpPr/>
          <p:nvPr/>
        </p:nvSpPr>
        <p:spPr>
          <a:xfrm>
            <a:off x="5732025" y="3560750"/>
            <a:ext cx="1459200" cy="33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66"/>
          <p:cNvCxnSpPr/>
          <p:nvPr/>
        </p:nvCxnSpPr>
        <p:spPr>
          <a:xfrm rot="10800000">
            <a:off x="3106125" y="4098275"/>
            <a:ext cx="2229900" cy="175200"/>
          </a:xfrm>
          <a:prstGeom prst="bentConnector2">
            <a:avLst/>
          </a:prstGeom>
          <a:noFill/>
          <a:ln cap="flat" cmpd="sng" w="9525">
            <a:solidFill>
              <a:srgbClr val="83AEFB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/>
          <p:nvPr/>
        </p:nvSpPr>
        <p:spPr>
          <a:xfrm>
            <a:off x="588525" y="701375"/>
            <a:ext cx="2675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67"/>
          <p:cNvSpPr txBox="1"/>
          <p:nvPr/>
        </p:nvSpPr>
        <p:spPr>
          <a:xfrm>
            <a:off x="549525" y="468275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INTERACCIONES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" name="Google Shape;265;p67"/>
          <p:cNvSpPr txBox="1"/>
          <p:nvPr/>
        </p:nvSpPr>
        <p:spPr>
          <a:xfrm>
            <a:off x="473350" y="929975"/>
            <a:ext cx="818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Funcionalidades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67"/>
          <p:cNvSpPr txBox="1"/>
          <p:nvPr/>
        </p:nvSpPr>
        <p:spPr>
          <a:xfrm>
            <a:off x="473350" y="1776575"/>
            <a:ext cx="4098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evitar saturar el chat de mensajes,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 los signos que figuran en el apartado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Participantes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dentro de Zoom.</a:t>
            </a:r>
            <a:r>
              <a:rPr lang="es" sz="1350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**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67"/>
          <p:cNvSpPr txBox="1"/>
          <p:nvPr/>
        </p:nvSpPr>
        <p:spPr>
          <a:xfrm>
            <a:off x="4735750" y="1776575"/>
            <a:ext cx="3925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 se pregunta si se escucha correctamente, debes seleccionar la opción “Sí” o “No”.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Aparece: la cantidad de participantes, la opción de chatear y de compartir pantalla" id="268" name="Google Shape;268;p67" title="captura de pantalla de menú de zoom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25" y="2748075"/>
            <a:ext cx="3668949" cy="61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recen: emojis y opciones de votación" id="269" name="Google Shape;269;p67" title="captura de pantalla de menú de zoom de reaccion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698" y="2715563"/>
            <a:ext cx="2583750" cy="15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7"/>
          <p:cNvSpPr txBox="1"/>
          <p:nvPr/>
        </p:nvSpPr>
        <p:spPr>
          <a:xfrm>
            <a:off x="473350" y="46339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**Para quitar el signo, presiona el mismo botón nuevamente o la opción “clear all”.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/>
          <p:nvPr/>
        </p:nvSpPr>
        <p:spPr>
          <a:xfrm>
            <a:off x="1461300" y="2532463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 es nuestro </a:t>
            </a:r>
            <a:r>
              <a:rPr b="1" i="0" lang="es" sz="40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final?</a:t>
            </a:r>
            <a:endParaRPr b="1" i="0" sz="400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6" name="Google Shape;276;p68"/>
          <p:cNvGrpSpPr/>
          <p:nvPr/>
        </p:nvGrpSpPr>
        <p:grpSpPr>
          <a:xfrm>
            <a:off x="4202551" y="1318035"/>
            <a:ext cx="738900" cy="738900"/>
            <a:chOff x="7208351" y="2467173"/>
            <a:chExt cx="738900" cy="738900"/>
          </a:xfrm>
        </p:grpSpPr>
        <p:sp>
          <p:nvSpPr>
            <p:cNvPr id="277" name="Google Shape;277;p6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" name="Google Shape;278;p68" title="ícono de proyecto final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9"/>
          <p:cNvSpPr txBox="1"/>
          <p:nvPr/>
        </p:nvSpPr>
        <p:spPr>
          <a:xfrm>
            <a:off x="457350" y="1084475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Qué</a:t>
            </a: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Web Playground?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4" name="Google Shape;284;p6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5" name="Google Shape;285;p69"/>
          <p:cNvGrpSpPr/>
          <p:nvPr/>
        </p:nvGrpSpPr>
        <p:grpSpPr>
          <a:xfrm>
            <a:off x="457346" y="468299"/>
            <a:ext cx="431074" cy="431074"/>
            <a:chOff x="7208351" y="2467173"/>
            <a:chExt cx="738900" cy="738900"/>
          </a:xfrm>
        </p:grpSpPr>
        <p:sp>
          <p:nvSpPr>
            <p:cNvPr id="286" name="Google Shape;286;p6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7" name="Google Shape;287;p69" title="ícono de proyecto final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69"/>
          <p:cNvSpPr txBox="1"/>
          <p:nvPr/>
        </p:nvSpPr>
        <p:spPr>
          <a:xfrm>
            <a:off x="457350" y="2410175"/>
            <a:ext cx="4730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playground es un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lugar de pruebas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donde podremos hacer, deshacer, refactorizar, romper, etc.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un Playground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se abordan las cuestiones relativas a la Interfaz Gráfica (la parte visual de la App),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solo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trabajaremos con el Código Fuente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idea de generar una web playground es para que podamos aventurarnos en las funciones más avanzadas de Python y Django, de tal forma que siempre tengamos un lugar donde probar dichas funciones.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0"/>
          <p:cNvSpPr txBox="1"/>
          <p:nvPr/>
        </p:nvSpPr>
        <p:spPr>
          <a:xfrm>
            <a:off x="457350" y="1084475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Web Playground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" name="Google Shape;294;p70"/>
          <p:cNvSpPr txBox="1"/>
          <p:nvPr/>
        </p:nvSpPr>
        <p:spPr>
          <a:xfrm>
            <a:off x="457350" y="1724375"/>
            <a:ext cx="4730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Consigna: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Desarrollarás una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web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 Django. Las entregas son individuales. Se verán temas avanzados: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Registros: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Login/signup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Reset pwd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Logout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Páginas: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CRUD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solo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si está registrado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7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6" name="Google Shape;296;p70"/>
          <p:cNvGrpSpPr/>
          <p:nvPr/>
        </p:nvGrpSpPr>
        <p:grpSpPr>
          <a:xfrm>
            <a:off x="457346" y="468299"/>
            <a:ext cx="431074" cy="431074"/>
            <a:chOff x="7208351" y="2467173"/>
            <a:chExt cx="738900" cy="738900"/>
          </a:xfrm>
        </p:grpSpPr>
        <p:sp>
          <p:nvSpPr>
            <p:cNvPr id="297" name="Google Shape;297;p7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" name="Google Shape;298;p70" title="ícono de proyecto final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2870" y="1846470"/>
            <a:ext cx="2923975" cy="194740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70"/>
          <p:cNvSpPr txBox="1"/>
          <p:nvPr/>
        </p:nvSpPr>
        <p:spPr>
          <a:xfrm>
            <a:off x="3506400" y="2820575"/>
            <a:ext cx="3000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Perfil: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Imagen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 email/pwd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Admin: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1"/>
          <p:cNvSpPr txBox="1"/>
          <p:nvPr/>
        </p:nvSpPr>
        <p:spPr>
          <a:xfrm>
            <a:off x="457350" y="10343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Proyectos de nuestros estudiantes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" name="Google Shape;306;p71"/>
          <p:cNvSpPr txBox="1"/>
          <p:nvPr/>
        </p:nvSpPr>
        <p:spPr>
          <a:xfrm>
            <a:off x="473350" y="2462275"/>
            <a:ext cx="38346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puedes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ver el Proyecto Final de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Johannes Pérez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Germán López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estudiantes de este curso de comisiones anteriores.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50"/>
              <a:buFont typeface="DM Sans"/>
              <a:buChar char="●"/>
            </a:pPr>
            <a:r>
              <a:rPr b="1" lang="es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Playground Final Project | Johannes Pérez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350"/>
              <a:buFont typeface="DM Sans"/>
              <a:buChar char="●"/>
            </a:pPr>
            <a:r>
              <a:rPr b="1"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Playground Final Project | Germán López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¡Esperamos que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te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resulten inspiradores!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" name="Google Shape;307;p7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8" name="Google Shape;308;p71" title="gif de oveja animada haciendo el gesto de &quot;ok&quot;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5174" y="2301538"/>
            <a:ext cx="2497675" cy="196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71"/>
          <p:cNvGrpSpPr/>
          <p:nvPr/>
        </p:nvGrpSpPr>
        <p:grpSpPr>
          <a:xfrm>
            <a:off x="547335" y="483074"/>
            <a:ext cx="401518" cy="401518"/>
            <a:chOff x="7208351" y="2467173"/>
            <a:chExt cx="738900" cy="738900"/>
          </a:xfrm>
        </p:grpSpPr>
        <p:sp>
          <p:nvSpPr>
            <p:cNvPr id="310" name="Google Shape;310;p7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1" name="Google Shape;311;p71" title="ícono de proyecto final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2"/>
          <p:cNvSpPr txBox="1"/>
          <p:nvPr/>
        </p:nvSpPr>
        <p:spPr>
          <a:xfrm>
            <a:off x="1461300" y="225297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Introducción a la programación con Python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72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práctica en vivo - Unidad 1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5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5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55"/>
          <p:cNvSpPr txBox="1"/>
          <p:nvPr/>
        </p:nvSpPr>
        <p:spPr>
          <a:xfrm>
            <a:off x="3655975" y="2541075"/>
            <a:ext cx="240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55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3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3" name="Google Shape;3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73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5" name="Google Shape;3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73"/>
          <p:cNvSpPr txBox="1"/>
          <p:nvPr/>
        </p:nvSpPr>
        <p:spPr>
          <a:xfrm>
            <a:off x="2690561" y="1370563"/>
            <a:ext cx="4281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 como lenguaje de programación con sus principales ventajas y desventajas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7" name="Google Shape;32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73"/>
          <p:cNvSpPr txBox="1"/>
          <p:nvPr/>
        </p:nvSpPr>
        <p:spPr>
          <a:xfrm>
            <a:off x="2690561" y="2051988"/>
            <a:ext cx="4281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Presentar e instalar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stack de herramientas de trabajo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9" name="Google Shape;3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3"/>
          <p:cNvSpPr txBox="1"/>
          <p:nvPr/>
        </p:nvSpPr>
        <p:spPr>
          <a:xfrm>
            <a:off x="2690550" y="2704313"/>
            <a:ext cx="4281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Comenzar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implementar el entorno de programación “Colabs”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31" name="Google Shape;331;p73"/>
          <p:cNvCxnSpPr>
            <a:stCxn id="323" idx="2"/>
            <a:endCxn id="325" idx="0"/>
          </p:cNvCxnSpPr>
          <p:nvPr/>
        </p:nvCxnSpPr>
        <p:spPr>
          <a:xfrm flipH="1" rot="-5400000">
            <a:off x="2052975" y="1960237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73"/>
          <p:cNvCxnSpPr>
            <a:stCxn id="325" idx="2"/>
            <a:endCxn id="327" idx="0"/>
          </p:cNvCxnSpPr>
          <p:nvPr/>
        </p:nvCxnSpPr>
        <p:spPr>
          <a:xfrm flipH="1" rot="-5400000">
            <a:off x="1953825" y="2692487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73"/>
          <p:cNvCxnSpPr>
            <a:stCxn id="327" idx="2"/>
            <a:endCxn id="329" idx="0"/>
          </p:cNvCxnSpPr>
          <p:nvPr/>
        </p:nvCxnSpPr>
        <p:spPr>
          <a:xfrm flipH="1" rot="-5400000">
            <a:off x="2032575" y="3444962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73"/>
          <p:cNvSpPr txBox="1"/>
          <p:nvPr/>
        </p:nvSpPr>
        <p:spPr>
          <a:xfrm>
            <a:off x="2690550" y="336498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funcionalidades de cadenas de caracteres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73"/>
          <p:cNvSpPr txBox="1"/>
          <p:nvPr/>
        </p:nvSpPr>
        <p:spPr>
          <a:xfrm>
            <a:off x="2690561" y="4038063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Implementar</a:t>
            </a: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operaciones básicas y avanzadas de números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6" name="Google Shape;3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4357313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73"/>
          <p:cNvCxnSpPr>
            <a:endCxn id="336" idx="0"/>
          </p:cNvCxnSpPr>
          <p:nvPr/>
        </p:nvCxnSpPr>
        <p:spPr>
          <a:xfrm flipH="1" rot="-5400000">
            <a:off x="2032575" y="4118663"/>
            <a:ext cx="476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7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74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74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6" name="Google Shape;3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Programación: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un breve viaje por la historia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6"/>
          <p:cNvSpPr txBox="1"/>
          <p:nvPr/>
        </p:nvSpPr>
        <p:spPr>
          <a:xfrm>
            <a:off x="1461300" y="3459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¿Cuáles son los más conocidos?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7" name="Google Shape;35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350" y="1747029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9325" y="1780275"/>
            <a:ext cx="1712524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2350" y="3158575"/>
            <a:ext cx="1019300" cy="1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38475" y="1757325"/>
            <a:ext cx="1019300" cy="11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76"/>
          <p:cNvPicPr preferRelativeResize="0"/>
          <p:nvPr/>
        </p:nvPicPr>
        <p:blipFill rotWithShape="1">
          <a:blip r:embed="rId7">
            <a:alphaModFix/>
          </a:blip>
          <a:srcRect b="0" l="26040" r="23650" t="0"/>
          <a:stretch/>
        </p:blipFill>
        <p:spPr>
          <a:xfrm>
            <a:off x="2767100" y="3158575"/>
            <a:ext cx="1019300" cy="113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92838" y="1784025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32950" y="3084825"/>
            <a:ext cx="1144300" cy="11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77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369" name="Google Shape;369;p77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0" name="Google Shape;370;p77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1" name="Google Shape;371;p77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77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lenguajes de programación reconoces tras ver los logotipos?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7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en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8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78"/>
          <p:cNvSpPr txBox="1"/>
          <p:nvPr/>
        </p:nvSpPr>
        <p:spPr>
          <a:xfrm>
            <a:off x="3649500" y="2211613"/>
            <a:ext cx="4987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Lady Ada Countess of Lovelace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(1815-1852), matemática y escritora, es reconocida como la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primera programadora de la historia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0" name="Google Shape;38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64450" cy="27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2900"/>
            <a:ext cx="3284225" cy="2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9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649500" y="2211613"/>
            <a:ext cx="498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su honor, Jean Ichbiah, en 1979, le puso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al lenguaje que había creado.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8" name="Google Shape;38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1975"/>
            <a:ext cx="3445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80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394" name="Google Shape;394;p80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5" name="Google Shape;395;p80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8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p80"/>
          <p:cNvSpPr txBox="1"/>
          <p:nvPr/>
        </p:nvSpPr>
        <p:spPr>
          <a:xfrm>
            <a:off x="473350" y="1626100"/>
            <a:ext cx="8141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Dato vs. Información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¿Datos e información son sinónimos? ¿Por qué?</a:t>
            </a:r>
            <a:endParaRPr b="1" sz="27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8" name="Google Shape;398;p80"/>
          <p:cNvSpPr txBox="1"/>
          <p:nvPr/>
        </p:nvSpPr>
        <p:spPr>
          <a:xfrm>
            <a:off x="473350" y="32791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 vs. Información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81"/>
          <p:cNvSpPr txBox="1"/>
          <p:nvPr/>
        </p:nvSpPr>
        <p:spPr>
          <a:xfrm>
            <a:off x="2288750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81"/>
          <p:cNvSpPr txBox="1"/>
          <p:nvPr/>
        </p:nvSpPr>
        <p:spPr>
          <a:xfrm>
            <a:off x="5092188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06" name="Google Shape;406;p81"/>
          <p:cNvCxnSpPr>
            <a:stCxn id="407" idx="6"/>
            <a:endCxn id="408" idx="2"/>
          </p:cNvCxnSpPr>
          <p:nvPr/>
        </p:nvCxnSpPr>
        <p:spPr>
          <a:xfrm>
            <a:off x="3616713" y="2191804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81"/>
          <p:cNvSpPr txBox="1"/>
          <p:nvPr/>
        </p:nvSpPr>
        <p:spPr>
          <a:xfrm>
            <a:off x="2347725" y="3130350"/>
            <a:ext cx="19509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Característica o atributo sin procesamiento, el cual no informa nada por sí solo.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p81"/>
          <p:cNvSpPr txBox="1"/>
          <p:nvPr/>
        </p:nvSpPr>
        <p:spPr>
          <a:xfrm>
            <a:off x="5092188" y="3130350"/>
            <a:ext cx="1950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Unión de datos procesados, que se complementan para informar un hecho.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1" name="Google Shape;41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491" y="1771213"/>
            <a:ext cx="696759" cy="841137"/>
          </a:xfrm>
          <a:prstGeom prst="rect">
            <a:avLst/>
          </a:prstGeom>
          <a:noFill/>
          <a:ln cap="flat" cmpd="sng" w="3810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2" name="Google Shape;41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7350" y="1858224"/>
            <a:ext cx="1229881" cy="667150"/>
          </a:xfrm>
          <a:prstGeom prst="rect">
            <a:avLst/>
          </a:prstGeom>
          <a:noFill/>
          <a:ln cap="flat" cmpd="sng" w="3810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8" name="Google Shape;418;p8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6"/>
          <p:cNvSpPr txBox="1"/>
          <p:nvPr/>
        </p:nvSpPr>
        <p:spPr>
          <a:xfrm>
            <a:off x="3734250" y="2950650"/>
            <a:ext cx="3058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○"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" name="Google Shape;165;p56"/>
          <p:cNvSpPr txBox="1"/>
          <p:nvPr/>
        </p:nvSpPr>
        <p:spPr>
          <a:xfrm>
            <a:off x="3742800" y="733625"/>
            <a:ext cx="4925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Presentación </a:t>
            </a:r>
            <a:endParaRPr b="1"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 equipo</a:t>
            </a:r>
            <a:endParaRPr b="1" sz="300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56"/>
          <p:cNvSpPr txBox="1"/>
          <p:nvPr/>
        </p:nvSpPr>
        <p:spPr>
          <a:xfrm>
            <a:off x="3742800" y="1944100"/>
            <a:ext cx="49257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✔"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Profesor:  </a:t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✔"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utores: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56"/>
          <p:cNvSpPr txBox="1"/>
          <p:nvPr/>
        </p:nvSpPr>
        <p:spPr>
          <a:xfrm>
            <a:off x="3742925" y="468275"/>
            <a:ext cx="4925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COMISIÓN N°####</a:t>
            </a: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8" name="Google Shape;168;p56"/>
          <p:cNvPicPr preferRelativeResize="0"/>
          <p:nvPr/>
        </p:nvPicPr>
        <p:blipFill rotWithShape="1">
          <a:blip r:embed="rId3">
            <a:alphaModFix/>
          </a:blip>
          <a:srcRect b="0" l="35558" r="0" t="0"/>
          <a:stretch/>
        </p:blipFill>
        <p:spPr>
          <a:xfrm>
            <a:off x="0" y="0"/>
            <a:ext cx="3314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3"/>
          <p:cNvSpPr txBox="1"/>
          <p:nvPr/>
        </p:nvSpPr>
        <p:spPr>
          <a:xfrm>
            <a:off x="1461300" y="1440450"/>
            <a:ext cx="6221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Pudiste instalar Visual Studio Code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? </a:t>
            </a:r>
            <a:br>
              <a:rPr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" sz="3000" u="none" cap="none" strike="noStrike">
                <a:solidFill>
                  <a:srgbClr val="9DF4E2"/>
                </a:solidFill>
                <a:latin typeface="DM Sans"/>
                <a:ea typeface="DM Sans"/>
                <a:cs typeface="DM Sans"/>
                <a:sym typeface="DM Sans"/>
              </a:rPr>
              <a:t>¿Crear una ca</a:t>
            </a:r>
            <a:r>
              <a:rPr b="1" lang="es" sz="3000">
                <a:solidFill>
                  <a:srgbClr val="9DF4E2"/>
                </a:solidFill>
                <a:latin typeface="DM Sans"/>
                <a:ea typeface="DM Sans"/>
                <a:cs typeface="DM Sans"/>
                <a:sym typeface="DM Sans"/>
              </a:rPr>
              <a:t>rpeta?</a:t>
            </a:r>
            <a:br>
              <a:rPr b="1" lang="es" sz="3000">
                <a:solidFill>
                  <a:srgbClr val="9DF4E2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000">
                <a:solidFill>
                  <a:srgbClr val="9DF4E2"/>
                </a:solidFill>
                <a:latin typeface="DM Sans"/>
                <a:ea typeface="DM Sans"/>
                <a:cs typeface="DM Sans"/>
                <a:sym typeface="DM Sans"/>
              </a:rPr>
              <a:t> ¿Crear un archivo .py?</a:t>
            </a:r>
            <a:endParaRPr b="1" sz="3000">
              <a:solidFill>
                <a:srgbClr val="9DF4E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3000">
                <a:solidFill>
                  <a:srgbClr val="9DF4E2"/>
                </a:solidFill>
                <a:latin typeface="DM Sans"/>
                <a:ea typeface="DM Sans"/>
                <a:cs typeface="DM Sans"/>
                <a:sym typeface="DM Sans"/>
              </a:rPr>
              <a:t>¿Ejecutar un archivo Python?</a:t>
            </a:r>
            <a:endParaRPr b="1" i="0" sz="3000" u="none" cap="none" strike="noStrike">
              <a:solidFill>
                <a:srgbClr val="9DF4E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4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5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85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5" name="Google Shape;435;p85"/>
          <p:cNvSpPr txBox="1"/>
          <p:nvPr/>
        </p:nvSpPr>
        <p:spPr>
          <a:xfrm>
            <a:off x="3649500" y="221161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de programación de código abierto, orientado a objetos, simple y fácil de entender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una sintaxis sencilla que cuenta con una vasta biblioteca de herramientas, que hacen de Python un lenguaje de programación único.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lenguaje interpretado con tipado dinámico, multiparadigma y multiplataforma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6" name="Google Shape;436;p85"/>
          <p:cNvPicPr preferRelativeResize="0"/>
          <p:nvPr/>
        </p:nvPicPr>
        <p:blipFill rotWithShape="1">
          <a:blip r:embed="rId3">
            <a:alphaModFix/>
          </a:blip>
          <a:srcRect b="17135" l="15595" r="17010" t="17831"/>
          <a:stretch/>
        </p:blipFill>
        <p:spPr>
          <a:xfrm>
            <a:off x="1150050" y="1596838"/>
            <a:ext cx="2020725" cy="1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Google Colab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p86"/>
          <p:cNvSpPr txBox="1"/>
          <p:nvPr/>
        </p:nvSpPr>
        <p:spPr>
          <a:xfrm>
            <a:off x="457725" y="2211625"/>
            <a:ext cx="47301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programar con comodidad se suele instalar un IDE o editor de texto. En este curso les proponemos instalar </a:t>
            </a:r>
            <a:r>
              <a:rPr lang="es" sz="1350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Studio Code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; pero lo vamos a usar a partir de la clase 17. </a:t>
            </a:r>
            <a:b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👉 Por ahora trabajaremos con un entorno de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Google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enfocarnos solo en la programación, este entorno se llama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Colab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3" name="Google Shape;4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87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49" name="Google Shape;449;p8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0" name="Google Shape;450;p8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p87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¿Cuánto aprendiste?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87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87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Realizaremos un repaso por los temas más importantes de la clase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88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459" name="Google Shape;459;p8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0" name="Google Shape;460;p8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88"/>
          <p:cNvSpPr txBox="1"/>
          <p:nvPr/>
        </p:nvSpPr>
        <p:spPr>
          <a:xfrm>
            <a:off x="501450" y="1081750"/>
            <a:ext cx="577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¿Cuánto aprendiste?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2" name="Google Shape;46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88"/>
          <p:cNvSpPr txBox="1"/>
          <p:nvPr/>
        </p:nvSpPr>
        <p:spPr>
          <a:xfrm>
            <a:off x="501450" y="2003025"/>
            <a:ext cx="4212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manera individual, realizaremos un repaso por los temas más importantes de la clase de hoy. Para ello, deberás ingresar a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este link.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Luego, comparte tus aciertos por el chat 😊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Recuerda que podrás volver a ver esta clase para reforzar los temas que necesites.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4" name="Google Shape;464;p8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8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70" name="Google Shape;470;p8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1" name="Google Shape;471;p89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2" name="Google Shape;472;p8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 primer programa...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3" name="Google Shape;473;p8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89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en Visual Studio Code.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90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480" name="Google Shape;480;p9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1" name="Google Shape;481;p90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2" name="Google Shape;482;p90"/>
          <p:cNvSpPr txBox="1"/>
          <p:nvPr/>
        </p:nvSpPr>
        <p:spPr>
          <a:xfrm>
            <a:off x="501450" y="1081750"/>
            <a:ext cx="663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 primer programa en </a:t>
            </a:r>
            <a:b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Visual Studio Code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3" name="Google Shape;48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5" name="Google Shape;485;p90"/>
          <p:cNvSpPr txBox="1"/>
          <p:nvPr/>
        </p:nvSpPr>
        <p:spPr>
          <a:xfrm>
            <a:off x="1091200" y="2845175"/>
            <a:ext cx="645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 una carpeta llamada Coderhouse y abrirla con Visual Studio Code.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 un  nuevo archivo, con el nombre: </a:t>
            </a:r>
            <a:r>
              <a:rPr lang="es" sz="1350">
                <a:latin typeface="Roboto Mono"/>
                <a:ea typeface="Roboto Mono"/>
                <a:cs typeface="Roboto Mono"/>
                <a:sym typeface="Roboto Mono"/>
              </a:rPr>
              <a:t>clase_01.py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Ahora, en el código: mostrar por pantalla un mensaje de bienvenida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Preguntar al usuario por su nombre y luego por su edad, guardando los valores en dos variables.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Mostrar por pantalla en un solo mensaje: "nombre" tiene "edad" años. Siendo nombre y edad las variables que ya tienen un valor.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6" name="Google Shape;496;p92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algunos lenguajes de programación, las variables se pueden entender como "cajas" en las que se guardan los datos.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Pero en Python las variables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son "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etiquetas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"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que</a:t>
            </a:r>
            <a:r>
              <a:rPr lang="es" sz="1350"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 hacen referencia a los datos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(que se guardan en unas "cajas" llamadas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objetos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7" name="Google Shape;49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000" y="619525"/>
            <a:ext cx="3480276" cy="348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57" title="imagen decorativa"/>
          <p:cNvPicPr preferRelativeResize="0"/>
          <p:nvPr/>
        </p:nvPicPr>
        <p:blipFill rotWithShape="1">
          <a:blip r:embed="rId3">
            <a:alphaModFix/>
          </a:blip>
          <a:srcRect b="0" l="33171" r="23876" t="0"/>
          <a:stretch/>
        </p:blipFill>
        <p:spPr>
          <a:xfrm>
            <a:off x="5838075" y="0"/>
            <a:ext cx="33145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7"/>
          <p:cNvSpPr txBox="1"/>
          <p:nvPr/>
        </p:nvSpPr>
        <p:spPr>
          <a:xfrm>
            <a:off x="501450" y="902250"/>
            <a:ext cx="4987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de estudiantes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57"/>
          <p:cNvSpPr txBox="1"/>
          <p:nvPr/>
        </p:nvSpPr>
        <p:spPr>
          <a:xfrm>
            <a:off x="501450" y="2411900"/>
            <a:ext cx="49872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83AEF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Por encuestas de Zoom</a:t>
            </a:r>
            <a:endParaRPr sz="1800">
              <a:solidFill>
                <a:srgbClr val="83AEFB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País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Conocimientos previos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DM Sans"/>
              <a:buAutoNum type="arabicPeriod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¿Por qué elegiste este curso?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6" name="Google Shape;17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3"/>
          <p:cNvSpPr txBox="1"/>
          <p:nvPr/>
        </p:nvSpPr>
        <p:spPr>
          <a:xfrm>
            <a:off x="473350" y="371900"/>
            <a:ext cx="81411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600">
                <a:solidFill>
                  <a:schemeClr val="dk1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Por cada dato que se crea en un programa, Python crea un </a:t>
            </a:r>
            <a:r>
              <a:rPr lang="es" sz="160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objeto </a:t>
            </a:r>
            <a:r>
              <a:rPr lang="es" sz="1600">
                <a:solidFill>
                  <a:schemeClr val="dk1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que lo contiene.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b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objeto tiene: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93"/>
          <p:cNvSpPr/>
          <p:nvPr/>
        </p:nvSpPr>
        <p:spPr>
          <a:xfrm>
            <a:off x="2084013" y="22378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93"/>
          <p:cNvSpPr/>
          <p:nvPr/>
        </p:nvSpPr>
        <p:spPr>
          <a:xfrm>
            <a:off x="4250340" y="2237854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93"/>
          <p:cNvSpPr/>
          <p:nvPr/>
        </p:nvSpPr>
        <p:spPr>
          <a:xfrm>
            <a:off x="6416676" y="22378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93"/>
          <p:cNvCxnSpPr>
            <a:stCxn id="503" idx="6"/>
            <a:endCxn id="504" idx="2"/>
          </p:cNvCxnSpPr>
          <p:nvPr/>
        </p:nvCxnSpPr>
        <p:spPr>
          <a:xfrm>
            <a:off x="2671113" y="2531429"/>
            <a:ext cx="1579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93"/>
          <p:cNvCxnSpPr>
            <a:stCxn id="504" idx="6"/>
            <a:endCxn id="505" idx="2"/>
          </p:cNvCxnSpPr>
          <p:nvPr/>
        </p:nvCxnSpPr>
        <p:spPr>
          <a:xfrm>
            <a:off x="4837440" y="2531404"/>
            <a:ext cx="1579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p93"/>
          <p:cNvSpPr txBox="1"/>
          <p:nvPr/>
        </p:nvSpPr>
        <p:spPr>
          <a:xfrm>
            <a:off x="1478325" y="2784175"/>
            <a:ext cx="19509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identificador único </a:t>
            </a:r>
            <a:b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(un número entero, distinto para cada objeto).</a:t>
            </a:r>
            <a:b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identificador permite a Python referirse al objeto sin ambigüedades.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93"/>
          <p:cNvSpPr txBox="1"/>
          <p:nvPr/>
        </p:nvSpPr>
        <p:spPr>
          <a:xfrm>
            <a:off x="3644650" y="2784175"/>
            <a:ext cx="1950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 de datos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(entero, decimal, cadena de caracteres, etc.)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93"/>
          <p:cNvSpPr txBox="1"/>
          <p:nvPr/>
        </p:nvSpPr>
        <p:spPr>
          <a:xfrm>
            <a:off x="5658575" y="2784175"/>
            <a:ext cx="1950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valor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b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(el propio dato).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93"/>
          <p:cNvSpPr txBox="1"/>
          <p:nvPr/>
        </p:nvSpPr>
        <p:spPr>
          <a:xfrm>
            <a:off x="4336788" y="22312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2" name="Google Shape;512;p93"/>
          <p:cNvSpPr txBox="1"/>
          <p:nvPr/>
        </p:nvSpPr>
        <p:spPr>
          <a:xfrm>
            <a:off x="6503088" y="22312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3" name="Google Shape;513;p93"/>
          <p:cNvSpPr txBox="1"/>
          <p:nvPr/>
        </p:nvSpPr>
        <p:spPr>
          <a:xfrm>
            <a:off x="2170425" y="22312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94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519" name="Google Shape;519;p94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0" name="Google Shape;520;p94" title="ícono para record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p94"/>
          <p:cNvSpPr txBox="1"/>
          <p:nvPr/>
        </p:nvSpPr>
        <p:spPr>
          <a:xfrm>
            <a:off x="457350" y="18205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variables en Python no guardan los datos, sino que son simples nombres para 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poder hacer referencia </a:t>
            </a:r>
            <a:r>
              <a:rPr b="1" lang="es" sz="2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esos objetos.  </a:t>
            </a:r>
            <a:endParaRPr b="1" sz="2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94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 en Python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p94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95"/>
          <p:cNvSpPr txBox="1"/>
          <p:nvPr/>
        </p:nvSpPr>
        <p:spPr>
          <a:xfrm>
            <a:off x="457725" y="2364050"/>
            <a:ext cx="4730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Python, si escribimos la instrucción: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a = 2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 crea el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objeto 2</a:t>
            </a: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Ese objeto tendrá un identificador único que se asigna en el momento de la creación y se conserva a lo largo del programa.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 asocia el nombre "a" al objeto número entero 2.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0" name="Google Shape;53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025" y="1772125"/>
            <a:ext cx="1599250" cy="15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9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p96"/>
          <p:cNvSpPr txBox="1"/>
          <p:nvPr/>
        </p:nvSpPr>
        <p:spPr>
          <a:xfrm>
            <a:off x="1654225" y="1591463"/>
            <a:ext cx="5653500" cy="24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Siempre se escribe a la izquierda de la igualdad, de lo contrario, Python generará un mensaje de error: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⛔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2 =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mi_variable</a:t>
            </a:r>
            <a:endParaRPr i="0" sz="1350" u="none" cap="none" strike="noStrike">
              <a:solidFill>
                <a:srgbClr val="393B43"/>
              </a:solidFill>
              <a:highlight>
                <a:srgbClr val="9DF4E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mostrar el valor de la variable hay que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imprimir su nombre.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Roboto Mono"/>
                <a:ea typeface="Roboto Mono"/>
                <a:cs typeface="Roboto Mono"/>
                <a:sym typeface="Roboto Mono"/>
              </a:rPr>
              <a:t>✨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mi_variable = 2</a:t>
            </a:r>
            <a:b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print(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mi</a:t>
            </a:r>
            <a:r>
              <a:rPr lang="es" sz="1350"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_variable)</a:t>
            </a:r>
            <a:b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endParaRPr i="0" sz="1350" u="none" cap="none" strike="noStrike">
              <a:solidFill>
                <a:srgbClr val="393B43"/>
              </a:solidFill>
              <a:highlight>
                <a:srgbClr val="9DF4E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393B43"/>
              </a:solidFill>
              <a:highlight>
                <a:srgbClr val="9DF4E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8" name="Google Shape;538;p96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9" name="Google Shape;539;p96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40" name="Google Shape;540;p9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96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7"/>
          <p:cNvSpPr txBox="1"/>
          <p:nvPr/>
        </p:nvSpPr>
        <p:spPr>
          <a:xfrm>
            <a:off x="1745250" y="1873950"/>
            <a:ext cx="5653500" cy="14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una variable no se ha definido previamente, al escribir su nombre 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imprimir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variable generará un error: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s" sz="1350" u="none" cap="none" strike="noStrike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x = -10</a:t>
            </a:r>
            <a:endParaRPr i="0" sz="1350" u="none" cap="none" strike="noStrike">
              <a:solidFill>
                <a:schemeClr val="dk1"/>
              </a:solidFill>
              <a:highlight>
                <a:srgbClr val="EA90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⛔ </a:t>
            </a:r>
            <a:r>
              <a:rPr i="0" lang="es" sz="1350" u="none" cap="none" strike="noStrike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y </a:t>
            </a:r>
            <a:endParaRPr i="0" sz="1350" u="none" cap="none" strike="noStrike">
              <a:solidFill>
                <a:srgbClr val="393B43"/>
              </a:solidFill>
              <a:highlight>
                <a:srgbClr val="9DF4E2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grpSp>
        <p:nvGrpSpPr>
          <p:cNvPr id="548" name="Google Shape;548;p97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49" name="Google Shape;549;p9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9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9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2" name="Google Shape;552;p97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98"/>
          <p:cNvSpPr txBox="1"/>
          <p:nvPr/>
        </p:nvSpPr>
        <p:spPr>
          <a:xfrm>
            <a:off x="1745250" y="1612600"/>
            <a:ext cx="5653500" cy="184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variable puede almacenar números, texto o estructuras más complicadas (que se verán más adelante). Si se va a almacenar texto,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escribirse entre comillas simples (') o dobles ("), que son equivalentes. A las variables que almacenan texto se les suele llamar cadenas (de texto).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mi_auto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= "</a:t>
            </a:r>
            <a:r>
              <a:rPr b="1" lang="es" sz="1350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ford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 i="0" sz="1350" u="none" cap="none" strike="noStrike">
              <a:solidFill>
                <a:schemeClr val="dk1"/>
              </a:solidFill>
              <a:highlight>
                <a:srgbClr val="EA90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print(</a:t>
            </a:r>
            <a:r>
              <a:rPr lang="es" sz="1350"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mi_auto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i="0" sz="1350" u="none" cap="none" strike="noStrike">
              <a:solidFill>
                <a:srgbClr val="393B43"/>
              </a:solidFill>
              <a:highlight>
                <a:srgbClr val="9DF4E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59" name="Google Shape;559;p9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60" name="Google Shape;560;p9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1" name="Google Shape;561;p9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2" name="Google Shape;562;p9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3" name="Google Shape;563;p98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99"/>
          <p:cNvSpPr txBox="1"/>
          <p:nvPr/>
        </p:nvSpPr>
        <p:spPr>
          <a:xfrm>
            <a:off x="1745250" y="1508800"/>
            <a:ext cx="5653500" cy="226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no se escriben comillas, Python supone que estamos haciendo referencia a otra variable (que, si no está definida, genera un mensaje de error):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⛔ </a:t>
            </a:r>
            <a:r>
              <a:rPr lang="es" sz="1350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mi_auto = ford</a:t>
            </a:r>
            <a:endParaRPr sz="1350">
              <a:solidFill>
                <a:schemeClr val="dk1"/>
              </a:solidFill>
              <a:highlight>
                <a:srgbClr val="EA90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EA90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🆗 </a:t>
            </a:r>
            <a:r>
              <a:rPr lang="es" sz="1350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ford = "Ford Mustang"</a:t>
            </a:r>
            <a:endParaRPr sz="1350">
              <a:solidFill>
                <a:schemeClr val="dk1"/>
              </a:solidFill>
              <a:highlight>
                <a:srgbClr val="EA90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🆗 </a:t>
            </a:r>
            <a:r>
              <a:rPr lang="es" sz="1350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mi auto = ford</a:t>
            </a:r>
            <a:endParaRPr sz="1350">
              <a:solidFill>
                <a:schemeClr val="dk1"/>
              </a:solidFill>
              <a:highlight>
                <a:srgbClr val="EA90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🆗 </a:t>
            </a:r>
            <a:r>
              <a:rPr lang="es" sz="1350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print(mi_auto)</a:t>
            </a:r>
            <a:endParaRPr sz="1350">
              <a:solidFill>
                <a:schemeClr val="dk1"/>
              </a:solidFill>
              <a:highlight>
                <a:srgbClr val="EA90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EA9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70" name="Google Shape;570;p9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71" name="Google Shape;571;p9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2" name="Google Shape;572;p9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3" name="Google Shape;573;p9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4" name="Google Shape;574;p99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1" name="Google Shape;581;p100"/>
          <p:cNvSpPr txBox="1"/>
          <p:nvPr/>
        </p:nvSpPr>
        <p:spPr>
          <a:xfrm>
            <a:off x="1745250" y="1544250"/>
            <a:ext cx="5653500" cy="267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nombre de una variable debe empezar por una letra o por un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guion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bajo (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_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 y puede seguir con más letras, números o guiones bajos.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nombres de variables no pueden incluir espacios en blanco.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recomienda que sea todo con minúsculas, separadas las palabras con guiones bajos. Este estilo se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llama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snake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_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case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Roboto Mono"/>
                <a:ea typeface="Roboto Mono"/>
                <a:cs typeface="Roboto Mono"/>
                <a:sym typeface="Roboto Mono"/>
              </a:rPr>
              <a:t>😒 </a:t>
            </a:r>
            <a:r>
              <a:rPr b="1" lang="es" sz="1350"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ec</a:t>
            </a:r>
            <a:r>
              <a:rPr b="1" lang="es" sz="1350"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Nac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= "27 de octubre de 1997"</a:t>
            </a:r>
            <a:endParaRPr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😉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fecha</a:t>
            </a:r>
            <a:r>
              <a:rPr b="1" lang="es" sz="1350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de</a:t>
            </a:r>
            <a:r>
              <a:rPr b="1" lang="es" sz="1350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nacimiento</a:t>
            </a:r>
            <a:r>
              <a:rPr i="0" lang="es" sz="1350" u="none" cap="none" strike="noStrike">
                <a:solidFill>
                  <a:schemeClr val="dk1"/>
                </a:solidFill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 = "27 de octubre de 1997"</a:t>
            </a:r>
            <a:endParaRPr i="0" sz="1350" u="none" cap="none" strike="noStrike">
              <a:solidFill>
                <a:schemeClr val="dk1"/>
              </a:solidFill>
              <a:highlight>
                <a:srgbClr val="EA90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i="0" sz="1350" u="none" cap="none" strike="noStrike">
              <a:solidFill>
                <a:srgbClr val="393B43"/>
              </a:solidFill>
              <a:highlight>
                <a:srgbClr val="9DF4E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82" name="Google Shape;582;p100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83" name="Google Shape;583;p10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4" name="Google Shape;584;p10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5" name="Google Shape;585;p100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01"/>
          <p:cNvSpPr txBox="1"/>
          <p:nvPr/>
        </p:nvSpPr>
        <p:spPr>
          <a:xfrm>
            <a:off x="1745250" y="1484500"/>
            <a:ext cx="5653500" cy="184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nombres de las variables pueden contener mayúsculas, pero ten en cuenta que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distingue entre mayúsculas y minúsculas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 inglés se dice que Python es case-sensitive).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rgbClr val="EA90FF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nombre = "Pepito Conejo"</a:t>
            </a:r>
            <a:endParaRPr sz="1350">
              <a:solidFill>
                <a:schemeClr val="dk1"/>
              </a:solidFill>
              <a:highlight>
                <a:srgbClr val="EA90FF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rgbClr val="EA90FF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Nombre = "Numa Nigerio"</a:t>
            </a:r>
            <a:endParaRPr sz="1350">
              <a:solidFill>
                <a:schemeClr val="dk1"/>
              </a:solidFill>
              <a:highlight>
                <a:srgbClr val="EA90FF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rgbClr val="EA90FF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nomBre = "Fulanito Mengánez"</a:t>
            </a:r>
            <a:endParaRPr sz="1350">
              <a:solidFill>
                <a:schemeClr val="dk1"/>
              </a:solidFill>
              <a:highlight>
                <a:srgbClr val="EA90FF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>
                <a:solidFill>
                  <a:schemeClr val="dk1"/>
                </a:solidFill>
                <a:highlight>
                  <a:srgbClr val="EA90FF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nombre</a:t>
            </a:r>
            <a:endParaRPr sz="1350">
              <a:solidFill>
                <a:srgbClr val="9900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grpSp>
        <p:nvGrpSpPr>
          <p:cNvPr id="592" name="Google Shape;592;p10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93" name="Google Shape;593;p10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p10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5" name="Google Shape;595;p10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6" name="Google Shape;596;p101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10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602" name="Google Shape;602;p10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3" name="Google Shape;603;p10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4" name="Google Shape;604;p10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5" name="Google Shape;605;p10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6" name="Google Shape;606;p102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 una nueva variable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8"/>
          <p:cNvSpPr txBox="1"/>
          <p:nvPr/>
        </p:nvSpPr>
        <p:spPr>
          <a:xfrm>
            <a:off x="2275275" y="1925250"/>
            <a:ext cx="547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 que debes saber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antes de empezar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2" name="Google Shape;182;p58"/>
          <p:cNvGrpSpPr/>
          <p:nvPr/>
        </p:nvGrpSpPr>
        <p:grpSpPr>
          <a:xfrm>
            <a:off x="1396726" y="2202288"/>
            <a:ext cx="738900" cy="738910"/>
            <a:chOff x="4202551" y="710825"/>
            <a:chExt cx="738900" cy="738910"/>
          </a:xfrm>
        </p:grpSpPr>
        <p:sp>
          <p:nvSpPr>
            <p:cNvPr id="183" name="Google Shape;183;p58"/>
            <p:cNvSpPr/>
            <p:nvPr/>
          </p:nvSpPr>
          <p:spPr>
            <a:xfrm>
              <a:off x="4202551" y="710835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8" title="icono de signo de exclamación"/>
            <p:cNvSpPr txBox="1"/>
            <p:nvPr/>
          </p:nvSpPr>
          <p:spPr>
            <a:xfrm>
              <a:off x="4403625" y="710825"/>
              <a:ext cx="233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4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!</a:t>
              </a:r>
              <a:endParaRPr b="1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03"/>
          <p:cNvPicPr preferRelativeResize="0"/>
          <p:nvPr/>
        </p:nvPicPr>
        <p:blipFill rotWithShape="1">
          <a:blip r:embed="rId3">
            <a:alphaModFix/>
          </a:blip>
          <a:srcRect b="0" l="45337" r="4416" t="0"/>
          <a:stretch/>
        </p:blipFill>
        <p:spPr>
          <a:xfrm>
            <a:off x="5793450" y="0"/>
            <a:ext cx="33599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0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3" name="Google Shape;613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10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615" name="Google Shape;615;p10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6" name="Google Shape;616;p103" title="ícono de actividad en clase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7" name="Google Shape;617;p103"/>
          <p:cNvSpPr txBox="1"/>
          <p:nvPr/>
        </p:nvSpPr>
        <p:spPr>
          <a:xfrm>
            <a:off x="558875" y="2003013"/>
            <a:ext cx="4987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Partiendo de: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EAFF6A"/>
                </a:highlight>
                <a:latin typeface="Roboto Mono"/>
                <a:ea typeface="Roboto Mono"/>
                <a:cs typeface="Roboto Mono"/>
                <a:sym typeface="Roboto Mono"/>
              </a:rPr>
              <a:t>cadena_1 = "versátil"</a:t>
            </a:r>
            <a:endParaRPr sz="1350">
              <a:highlight>
                <a:srgbClr val="EAFF6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9DF4E2"/>
                </a:highlight>
                <a:latin typeface="Roboto Mono"/>
                <a:ea typeface="Roboto Mono"/>
                <a:cs typeface="Roboto Mono"/>
                <a:sym typeface="Roboto Mono"/>
              </a:rPr>
              <a:t>cadena_2 = "Python"</a:t>
            </a:r>
            <a:endParaRPr sz="1350">
              <a:highlight>
                <a:srgbClr val="9DF4E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83AEFB"/>
                </a:highlight>
                <a:latin typeface="Roboto Mono"/>
                <a:ea typeface="Roboto Mono"/>
                <a:cs typeface="Roboto Mono"/>
                <a:sym typeface="Roboto Mono"/>
              </a:rPr>
              <a:t>cadena_3 = "es un lenguaje"</a:t>
            </a:r>
            <a:endParaRPr sz="1350">
              <a:highlight>
                <a:srgbClr val="83AE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EA90FF"/>
                </a:highlight>
                <a:latin typeface="Roboto Mono"/>
                <a:ea typeface="Roboto Mono"/>
                <a:cs typeface="Roboto Mono"/>
                <a:sym typeface="Roboto Mono"/>
              </a:rPr>
              <a:t>cadena_4 = "de programación"</a:t>
            </a:r>
            <a:endParaRPr sz="1350">
              <a:highlight>
                <a:srgbClr val="EA90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 una nueva cadena con el siguiente contenido: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"Python es un lenguaje de programación versátil"</a:t>
            </a:r>
            <a:endParaRPr sz="13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Nota: Utiliza el operador + para unir las cadenas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(concatenación)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8" name="Google Shape;618;p10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9" name="Google Shape;619;p103"/>
          <p:cNvSpPr txBox="1"/>
          <p:nvPr/>
        </p:nvSpPr>
        <p:spPr>
          <a:xfrm>
            <a:off x="930550" y="468275"/>
            <a:ext cx="24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0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625" name="Google Shape;625;p10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6" name="Google Shape;626;p104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104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8" name="Google Shape;628;p104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12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9" name="Google Shape;629;p104"/>
          <p:cNvSpPr txBox="1"/>
          <p:nvPr/>
        </p:nvSpPr>
        <p:spPr>
          <a:xfrm>
            <a:off x="987300" y="28464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 manera individual desarrollarán un programa que permita calcular el promedio final de puntos de los equipos de fútbol en un torneo.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105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635" name="Google Shape;635;p10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6" name="Google Shape;636;p105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7" name="Google Shape;637;p105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8" name="Google Shape;63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05"/>
          <p:cNvSpPr txBox="1"/>
          <p:nvPr/>
        </p:nvSpPr>
        <p:spPr>
          <a:xfrm>
            <a:off x="501450" y="1820650"/>
            <a:ext cx="5880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nuestro trabajo, nos solicitan desarrollar un programa que permita calcular el promedio final de los equipos de futbol en un torneo.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ello, debemos considerar tres aspectos: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Jugaron 20 partidos durante el torneo.</a:t>
            </a:r>
            <a:br>
              <a:rPr lang="es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</a:b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partidos poseen diferente puntaje según el resultado, los partidos ganados 3 puntos, partido empatado 1 punto, partido perdido 0 puntos.</a:t>
            </a:r>
            <a:br>
              <a:rPr lang="es" sz="1350">
                <a:latin typeface="DM Sans"/>
                <a:ea typeface="DM Sans"/>
                <a:cs typeface="DM Sans"/>
                <a:sym typeface="DM Sans"/>
              </a:rPr>
            </a:b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promedio final resulta de la cantidad de puntos totales divididos la cantidad de partidos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0" name="Google Shape;640;p10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106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646" name="Google Shape;646;p1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7" name="Google Shape;647;p10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106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9" name="Google Shape;64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06"/>
          <p:cNvSpPr txBox="1"/>
          <p:nvPr/>
        </p:nvSpPr>
        <p:spPr>
          <a:xfrm>
            <a:off x="640475" y="1820650"/>
            <a:ext cx="5147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cantidad de partidos que debemos considerar a un equipo para el ejemplo se detallan a continuación: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partidos_ganados 8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9DF4E2"/>
                </a:highlight>
                <a:latin typeface="DM Sans"/>
                <a:ea typeface="DM Sans"/>
                <a:cs typeface="DM Sans"/>
                <a:sym typeface="DM Sans"/>
              </a:rPr>
              <a:t>partido_empatados 7</a:t>
            </a:r>
            <a:endParaRPr sz="1350">
              <a:highlight>
                <a:srgbClr val="9DF4E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partido_perdidos 5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Cada una de las cantidades de partidos ganados, empatados o perdidos debe solicitarse al usuario utilizando la función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input().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1" name="Google Shape;651;p10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0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Slicing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8" name="Google Shape;658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07"/>
          <p:cNvSpPr txBox="1"/>
          <p:nvPr/>
        </p:nvSpPr>
        <p:spPr>
          <a:xfrm>
            <a:off x="501450" y="1947025"/>
            <a:ext cx="43107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tiene una cadena de texto, pero al revés. Al parecer contiene el nombre de un alumno, la nota de un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examen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la materia.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cadena</a:t>
            </a:r>
            <a:r>
              <a:rPr lang="es" sz="1300">
                <a:solidFill>
                  <a:srgbClr val="CCCCCC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300">
                <a:solidFill>
                  <a:srgbClr val="D4D4D4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s" sz="1300">
                <a:solidFill>
                  <a:srgbClr val="CCCCCC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300">
                <a:solidFill>
                  <a:srgbClr val="8D414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s" sz="1300">
                <a:solidFill>
                  <a:srgbClr val="CE9178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acitametaM ,5.8 ,otipeP ordeP</a:t>
            </a:r>
            <a:r>
              <a:rPr lang="es" sz="1300">
                <a:solidFill>
                  <a:srgbClr val="8D414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300">
              <a:solidFill>
                <a:srgbClr val="8D414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Dar vuelta la cadena y asignarla a una variable llamada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cadena_volteada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devolver una cadena dada vuelta se usa el tercer índice negativo con slicing: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cadena[::-1]</a:t>
            </a:r>
            <a:endParaRPr b="1" i="0" sz="135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Extraer nombre y apellido, almacenarlo en una variable llamada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35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nombre_alumno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0" name="Google Shape;660;p107"/>
          <p:cNvSpPr/>
          <p:nvPr/>
        </p:nvSpPr>
        <p:spPr>
          <a:xfrm>
            <a:off x="567425" y="514450"/>
            <a:ext cx="2175300" cy="3654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extra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661" name="Google Shape;661;p107"/>
          <p:cNvGrpSpPr/>
          <p:nvPr/>
        </p:nvGrpSpPr>
        <p:grpSpPr>
          <a:xfrm>
            <a:off x="2814872" y="215781"/>
            <a:ext cx="962746" cy="962746"/>
            <a:chOff x="3978725" y="468263"/>
            <a:chExt cx="1186525" cy="1186525"/>
          </a:xfrm>
        </p:grpSpPr>
        <p:pic>
          <p:nvPicPr>
            <p:cNvPr id="662" name="Google Shape;662;p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78725" y="468263"/>
              <a:ext cx="1186525" cy="118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107"/>
            <p:cNvSpPr/>
            <p:nvPr/>
          </p:nvSpPr>
          <p:spPr>
            <a:xfrm>
              <a:off x="4113300" y="610488"/>
              <a:ext cx="917400" cy="902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4" name="Google Shape;664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06363" y="795888"/>
              <a:ext cx="531300" cy="531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08"/>
          <p:cNvSpPr txBox="1"/>
          <p:nvPr/>
        </p:nvSpPr>
        <p:spPr>
          <a:xfrm>
            <a:off x="549525" y="1644150"/>
            <a:ext cx="43107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Extraer la nota y almacenarla en una variable llamada nota.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4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Extraer la materia y almacenarla en una variable llamada materia.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 Mostrar por pantalla la siguiente estructura, usando la concantenación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cadenas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NOMBRE APELLIDO ha sacado </a:t>
            </a:r>
            <a:r>
              <a:rPr b="1"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un NOTA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en MATERIA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2" name="Google Shape;672;p108"/>
          <p:cNvSpPr/>
          <p:nvPr/>
        </p:nvSpPr>
        <p:spPr>
          <a:xfrm>
            <a:off x="567425" y="514450"/>
            <a:ext cx="2175300" cy="3654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Actividad </a:t>
            </a:r>
            <a:r>
              <a:rPr lang="es" sz="1500">
                <a:latin typeface="DM Sans Medium"/>
                <a:ea typeface="DM Sans Medium"/>
                <a:cs typeface="DM Sans Medium"/>
                <a:sym typeface="DM Sans Medium"/>
              </a:rPr>
              <a:t>extra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673" name="Google Shape;673;p108"/>
          <p:cNvGrpSpPr/>
          <p:nvPr/>
        </p:nvGrpSpPr>
        <p:grpSpPr>
          <a:xfrm>
            <a:off x="2814872" y="215781"/>
            <a:ext cx="962746" cy="962746"/>
            <a:chOff x="3978725" y="468263"/>
            <a:chExt cx="1186525" cy="1186525"/>
          </a:xfrm>
        </p:grpSpPr>
        <p:pic>
          <p:nvPicPr>
            <p:cNvPr id="674" name="Google Shape;674;p1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78725" y="468263"/>
              <a:ext cx="1186525" cy="118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108"/>
            <p:cNvSpPr/>
            <p:nvPr/>
          </p:nvSpPr>
          <p:spPr>
            <a:xfrm>
              <a:off x="4113300" y="610488"/>
              <a:ext cx="917400" cy="902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6" name="Google Shape;676;p1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06363" y="795888"/>
              <a:ext cx="531300" cy="531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9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2" name="Google Shape;682;p109"/>
          <p:cNvSpPr txBox="1"/>
          <p:nvPr/>
        </p:nvSpPr>
        <p:spPr>
          <a:xfrm>
            <a:off x="2109143" y="2215638"/>
            <a:ext cx="49257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Stack inicial del programador: Python, Colab.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Metodologías Ágiles, XP</a:t>
            </a:r>
            <a:br>
              <a:rPr b="0" i="0" lang="es" sz="135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Números, Strings, Print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Index &amp; Slicing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0"/>
          <p:cNvSpPr txBox="1"/>
          <p:nvPr/>
        </p:nvSpPr>
        <p:spPr>
          <a:xfrm>
            <a:off x="1461300" y="1724400"/>
            <a:ext cx="62214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9"/>
          <p:cNvSpPr txBox="1"/>
          <p:nvPr/>
        </p:nvSpPr>
        <p:spPr>
          <a:xfrm>
            <a:off x="1461300" y="1953000"/>
            <a:ext cx="62214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Acuerdos </a:t>
            </a:r>
            <a:endParaRPr b="1" sz="3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compromisos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3"/>
          <p:cNvSpPr txBox="1"/>
          <p:nvPr/>
        </p:nvSpPr>
        <p:spPr>
          <a:xfrm>
            <a:off x="475500" y="2287050"/>
            <a:ext cx="81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Educación digital</a:t>
            </a:r>
            <a:b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el mundo real</a:t>
            </a:r>
            <a:r>
              <a:rPr b="1" lang="es" sz="31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3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0"/>
          <p:cNvSpPr/>
          <p:nvPr/>
        </p:nvSpPr>
        <p:spPr>
          <a:xfrm>
            <a:off x="588525" y="873325"/>
            <a:ext cx="29268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0"/>
          <p:cNvSpPr txBox="1"/>
          <p:nvPr/>
        </p:nvSpPr>
        <p:spPr>
          <a:xfrm>
            <a:off x="549525" y="655050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ACUERDOS Y COMPROMISOS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6" name="Google Shape;196;p60"/>
          <p:cNvSpPr txBox="1"/>
          <p:nvPr/>
        </p:nvSpPr>
        <p:spPr>
          <a:xfrm>
            <a:off x="501450" y="10817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Convivencia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60"/>
          <p:cNvSpPr txBox="1"/>
          <p:nvPr/>
        </p:nvSpPr>
        <p:spPr>
          <a:xfrm>
            <a:off x="473350" y="1908175"/>
            <a:ext cx="3834600" cy="22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Conoce aquí nuestro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código de conducta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ayúdanos a generar un ambiente de clases súper ameno.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Durante las clases, emplea los medios de comunicación oficiales para canalizar tus dudas, consultas y/o comentarios: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chat Zoom público y privado, y por el chat de la plataforma.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60"/>
          <p:cNvSpPr txBox="1"/>
          <p:nvPr/>
        </p:nvSpPr>
        <p:spPr>
          <a:xfrm>
            <a:off x="4527575" y="1908175"/>
            <a:ext cx="38346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 en cuenta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las normas del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buen hablante y del buen oyente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nunca están de más.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Verifica el estado de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cámara y/o el micrófono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(on/off) de manera que esto no afecte la dinámica de la clase.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61" title="imagen decorativa"/>
          <p:cNvPicPr preferRelativeResize="0"/>
          <p:nvPr/>
        </p:nvPicPr>
        <p:blipFill rotWithShape="1">
          <a:blip r:embed="rId3">
            <a:alphaModFix/>
          </a:blip>
          <a:srcRect b="80" l="19552" r="37720" t="-80"/>
          <a:stretch/>
        </p:blipFill>
        <p:spPr>
          <a:xfrm>
            <a:off x="5846675" y="-64575"/>
            <a:ext cx="3338726" cy="52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1"/>
          <p:cNvSpPr/>
          <p:nvPr/>
        </p:nvSpPr>
        <p:spPr>
          <a:xfrm>
            <a:off x="588525" y="873325"/>
            <a:ext cx="29268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61"/>
          <p:cNvSpPr txBox="1"/>
          <p:nvPr/>
        </p:nvSpPr>
        <p:spPr>
          <a:xfrm>
            <a:off x="501450" y="10817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Distractores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" name="Google Shape;206;p61"/>
          <p:cNvSpPr txBox="1"/>
          <p:nvPr/>
        </p:nvSpPr>
        <p:spPr>
          <a:xfrm>
            <a:off x="473350" y="1908175"/>
            <a:ext cx="4322400" cy="22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Encuentra tu espacio y crea el momento oportuno para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disfrutar de aprender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Evita dispositivos y aplicaciones que puedan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robar tu atención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Mantén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mente abierta y flexible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los prejuicios y paradigmas no están invitados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7" name="Google Shape;2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1"/>
          <p:cNvSpPr txBox="1"/>
          <p:nvPr/>
        </p:nvSpPr>
        <p:spPr>
          <a:xfrm>
            <a:off x="549525" y="655050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ACUERDOS Y COMPROMISOS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2"/>
          <p:cNvSpPr/>
          <p:nvPr/>
        </p:nvSpPr>
        <p:spPr>
          <a:xfrm>
            <a:off x="588525" y="873325"/>
            <a:ext cx="29268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62"/>
          <p:cNvSpPr txBox="1"/>
          <p:nvPr/>
        </p:nvSpPr>
        <p:spPr>
          <a:xfrm>
            <a:off x="501450" y="10817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Herramientas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62"/>
          <p:cNvSpPr txBox="1"/>
          <p:nvPr/>
        </p:nvSpPr>
        <p:spPr>
          <a:xfrm>
            <a:off x="473350" y="1908175"/>
            <a:ext cx="38346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Mantén a tu alcance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agua, mate o café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lo necesitas, ten a mano lápiz y papel para que no se escapen las ideas. Pero recuerda que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Google Drive tienes archivos que te ayudarán a repasar, incluidas las presentaciones.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6" name="Google Shape;216;p62"/>
          <p:cNvSpPr txBox="1"/>
          <p:nvPr/>
        </p:nvSpPr>
        <p:spPr>
          <a:xfrm>
            <a:off x="4527575" y="1908175"/>
            <a:ext cx="38946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Conéctate desde algún equipo (laptop, tablet) que te permita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las actividades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sin complicaciones.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 quedarán grabadas y serán compartidas tanto en la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plataforma de Coderhouse como por Google Drive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" name="Google Shape;217;p62"/>
          <p:cNvSpPr txBox="1"/>
          <p:nvPr/>
        </p:nvSpPr>
        <p:spPr>
          <a:xfrm>
            <a:off x="549525" y="655050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ACUERDOS Y COMPROMISOS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